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0" r:id="rId17"/>
    <p:sldId id="273" r:id="rId18"/>
    <p:sldId id="274" r:id="rId19"/>
    <p:sldId id="275" r:id="rId20"/>
    <p:sldId id="276" r:id="rId21"/>
    <p:sldId id="277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8EC841F-FF1C-4DAD-BBB7-2AECCF65917E}" type="datetimeFigureOut">
              <a:rPr lang="cs-CZ" smtClean="0"/>
              <a:t>23.10.2025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42427BD-75B8-4C35-8DE8-72A21B03DD3F}" type="slidenum">
              <a:rPr lang="cs-CZ" smtClean="0"/>
              <a:t>‹#›</a:t>
            </a:fld>
            <a:endParaRPr lang="cs-CZ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86393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C841F-FF1C-4DAD-BBB7-2AECCF65917E}" type="datetimeFigureOut">
              <a:rPr lang="cs-CZ" smtClean="0"/>
              <a:t>23.10.2025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427BD-75B8-4C35-8DE8-72A21B03DD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138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C841F-FF1C-4DAD-BBB7-2AECCF65917E}" type="datetimeFigureOut">
              <a:rPr lang="cs-CZ" smtClean="0"/>
              <a:t>23.10.2025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427BD-75B8-4C35-8DE8-72A21B03DD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6009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C841F-FF1C-4DAD-BBB7-2AECCF65917E}" type="datetimeFigureOut">
              <a:rPr lang="cs-CZ" smtClean="0"/>
              <a:t>23.10.2025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427BD-75B8-4C35-8DE8-72A21B03DD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0321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8EC841F-FF1C-4DAD-BBB7-2AECCF65917E}" type="datetimeFigureOut">
              <a:rPr lang="cs-CZ" smtClean="0"/>
              <a:t>23.10.2025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42427BD-75B8-4C35-8DE8-72A21B03DD3F}" type="slidenum">
              <a:rPr lang="cs-CZ" smtClean="0"/>
              <a:t>‹#›</a:t>
            </a:fld>
            <a:endParaRPr lang="cs-CZ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1896196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C841F-FF1C-4DAD-BBB7-2AECCF65917E}" type="datetimeFigureOut">
              <a:rPr lang="cs-CZ" smtClean="0"/>
              <a:t>23.10.2025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427BD-75B8-4C35-8DE8-72A21B03DD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77578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C841F-FF1C-4DAD-BBB7-2AECCF65917E}" type="datetimeFigureOut">
              <a:rPr lang="cs-CZ" smtClean="0"/>
              <a:t>23.10.2025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427BD-75B8-4C35-8DE8-72A21B03DD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33109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C841F-FF1C-4DAD-BBB7-2AECCF65917E}" type="datetimeFigureOut">
              <a:rPr lang="cs-CZ" smtClean="0"/>
              <a:t>23.10.2025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427BD-75B8-4C35-8DE8-72A21B03DD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7400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C841F-FF1C-4DAD-BBB7-2AECCF65917E}" type="datetimeFigureOut">
              <a:rPr lang="cs-CZ" smtClean="0"/>
              <a:t>23.10.2025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427BD-75B8-4C35-8DE8-72A21B03DD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6884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B8EC841F-FF1C-4DAD-BBB7-2AECCF65917E}" type="datetimeFigureOut">
              <a:rPr lang="cs-CZ" smtClean="0"/>
              <a:t>23.10.2025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942427BD-75B8-4C35-8DE8-72A21B03DD3F}" type="slidenum">
              <a:rPr lang="cs-CZ" smtClean="0"/>
              <a:t>‹#›</a:t>
            </a:fld>
            <a:endParaRPr lang="cs-CZ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285687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B8EC841F-FF1C-4DAD-BBB7-2AECCF65917E}" type="datetimeFigureOut">
              <a:rPr lang="cs-CZ" smtClean="0"/>
              <a:t>23.10.2025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942427BD-75B8-4C35-8DE8-72A21B03DD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74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8EC841F-FF1C-4DAD-BBB7-2AECCF65917E}" type="datetimeFigureOut">
              <a:rPr lang="cs-CZ" smtClean="0"/>
              <a:t>23.10.2025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42427BD-75B8-4C35-8DE8-72A21B03DD3F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62352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0ADAF0C-BF48-5ABF-5265-FA738BA376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080889" cy="3342983"/>
          </a:xfrm>
        </p:spPr>
        <p:txBody>
          <a:bodyPr/>
          <a:lstStyle/>
          <a:p>
            <a:r>
              <a:rPr lang="cs-CZ" sz="8000" dirty="0"/>
              <a:t>Sumarizace ODPOVĚDÍ zaměstnavatelů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9D0E4D4-A15F-8372-3B9E-4D9CEE4EFF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15045" y="5122506"/>
            <a:ext cx="8045373" cy="1598969"/>
          </a:xfrm>
        </p:spPr>
        <p:txBody>
          <a:bodyPr>
            <a:normAutofit/>
          </a:bodyPr>
          <a:lstStyle/>
          <a:p>
            <a:r>
              <a:rPr lang="cs-CZ" dirty="0"/>
              <a:t>Petra Křížkovská</a:t>
            </a:r>
          </a:p>
          <a:p>
            <a:r>
              <a:rPr lang="cs-CZ" dirty="0"/>
              <a:t>Vilma Mikešová</a:t>
            </a:r>
          </a:p>
          <a:p>
            <a:r>
              <a:rPr lang="cs-CZ" dirty="0"/>
              <a:t>Milena Šafránková</a:t>
            </a:r>
          </a:p>
        </p:txBody>
      </p:sp>
    </p:spTree>
    <p:extLst>
      <p:ext uri="{BB962C8B-B14F-4D97-AF65-F5344CB8AC3E}">
        <p14:creationId xmlns:p14="http://schemas.microsoft.com/office/powerpoint/2010/main" val="2191605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raf odpovědí Formulářů. Název otázky: Moji zaměstnanci plýtvají spotřebním materiálem/využívají jej k soukromým účelům (tiskárna, papíry, hygienické prostředky...).. Počet odpovědí: 61 odpovědí.">
            <a:extLst>
              <a:ext uri="{FF2B5EF4-FFF2-40B4-BE49-F238E27FC236}">
                <a16:creationId xmlns:a16="http://schemas.microsoft.com/office/drawing/2014/main" id="{1F5F42DB-89C5-8759-5F8C-0B5FE57EF5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3575"/>
            <a:ext cx="12192000" cy="552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314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Graf odpovědí Formulářů. Název otázky: Setkal/a jsem se s neloajálním chováním svého zaměstnance.. Počet odpovědí: 61 odpovědí.">
            <a:extLst>
              <a:ext uri="{FF2B5EF4-FFF2-40B4-BE49-F238E27FC236}">
                <a16:creationId xmlns:a16="http://schemas.microsoft.com/office/drawing/2014/main" id="{E9B60CEF-6FE9-856C-E65E-54B2AF5DF2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600"/>
            <a:ext cx="12192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8081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Graf odpovědí Formulářů. Název otázky: Kvůli laxnímu vedení dokumentace musím všechny kroky svého zaměstnance kontrolovat a opravovat. . Počet odpovědí: 61 odpovědí.">
            <a:extLst>
              <a:ext uri="{FF2B5EF4-FFF2-40B4-BE49-F238E27FC236}">
                <a16:creationId xmlns:a16="http://schemas.microsoft.com/office/drawing/2014/main" id="{C498CDEB-19FA-F2D6-9FF1-22D9E894E5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3575"/>
            <a:ext cx="12192000" cy="552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91472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Graf odpovědí Formulářů. Název otázky: Dodržování pracovní doby u nás není problém.. Počet odpovědí: 61 odpovědí.">
            <a:extLst>
              <a:ext uri="{FF2B5EF4-FFF2-40B4-BE49-F238E27FC236}">
                <a16:creationId xmlns:a16="http://schemas.microsoft.com/office/drawing/2014/main" id="{362CCEE8-FDA1-A795-CA4F-77E7F1BF00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600"/>
            <a:ext cx="12192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69004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Řečová bublina: oválný bublinový popisek 1">
            <a:extLst>
              <a:ext uri="{FF2B5EF4-FFF2-40B4-BE49-F238E27FC236}">
                <a16:creationId xmlns:a16="http://schemas.microsoft.com/office/drawing/2014/main" id="{02036976-D27F-A047-AF20-13B9347934AA}"/>
              </a:ext>
            </a:extLst>
          </p:cNvPr>
          <p:cNvSpPr/>
          <p:nvPr/>
        </p:nvSpPr>
        <p:spPr>
          <a:xfrm>
            <a:off x="1268963" y="494522"/>
            <a:ext cx="4086808" cy="3237723"/>
          </a:xfrm>
          <a:prstGeom prst="wedgeEllipse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/>
              <a:t>Přála bych mladým kolegům, aby zaměstnavatelům </a:t>
            </a:r>
            <a:br>
              <a:rPr lang="cs-CZ" sz="2400" dirty="0"/>
            </a:br>
            <a:r>
              <a:rPr lang="cs-CZ" sz="2400" dirty="0"/>
              <a:t>i zaměstnancům vycházela legislativa </a:t>
            </a:r>
          </a:p>
          <a:p>
            <a:pPr algn="ctr"/>
            <a:r>
              <a:rPr lang="cs-CZ" sz="2400" dirty="0"/>
              <a:t>i pojišťovny vstříc.</a:t>
            </a:r>
          </a:p>
        </p:txBody>
      </p:sp>
      <p:sp>
        <p:nvSpPr>
          <p:cNvPr id="3" name="Řečová bublina: oválný bublinový popisek 2">
            <a:extLst>
              <a:ext uri="{FF2B5EF4-FFF2-40B4-BE49-F238E27FC236}">
                <a16:creationId xmlns:a16="http://schemas.microsoft.com/office/drawing/2014/main" id="{35E8F9DF-6A96-860A-9B49-43490FEBDF38}"/>
              </a:ext>
            </a:extLst>
          </p:cNvPr>
          <p:cNvSpPr/>
          <p:nvPr/>
        </p:nvSpPr>
        <p:spPr>
          <a:xfrm>
            <a:off x="6774024" y="1474237"/>
            <a:ext cx="4655976" cy="4170783"/>
          </a:xfrm>
          <a:prstGeom prst="wedgeEllipse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/>
              <a:t>Já měla na kolegyně štěstí. Jednám s nimi na rovinu, platové podmínky velmi dobré. To samé požaduji od nich, jednání na rovinu. Na všem je možné se domluvit. Vše je jen o lidech.</a:t>
            </a:r>
          </a:p>
        </p:txBody>
      </p:sp>
    </p:spTree>
    <p:extLst>
      <p:ext uri="{BB962C8B-B14F-4D97-AF65-F5344CB8AC3E}">
        <p14:creationId xmlns:p14="http://schemas.microsoft.com/office/powerpoint/2010/main" val="42584513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Řečová bublina: oválný bublinový popisek 1">
            <a:extLst>
              <a:ext uri="{FF2B5EF4-FFF2-40B4-BE49-F238E27FC236}">
                <a16:creationId xmlns:a16="http://schemas.microsoft.com/office/drawing/2014/main" id="{6B561636-C5C8-83A7-1BAF-6EF521CBDA46}"/>
              </a:ext>
            </a:extLst>
          </p:cNvPr>
          <p:cNvSpPr/>
          <p:nvPr/>
        </p:nvSpPr>
        <p:spPr>
          <a:xfrm>
            <a:off x="1754154" y="410547"/>
            <a:ext cx="2631233" cy="1922106"/>
          </a:xfrm>
          <a:prstGeom prst="wedgeEllipse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Ať se jim </a:t>
            </a:r>
            <a:br>
              <a:rPr lang="cs-CZ" sz="2400" dirty="0"/>
            </a:br>
            <a:r>
              <a:rPr lang="pt-BR" sz="2400" dirty="0"/>
              <a:t>v praxi daří </a:t>
            </a:r>
            <a:br>
              <a:rPr lang="cs-CZ" sz="2400" dirty="0"/>
            </a:br>
            <a:r>
              <a:rPr lang="pt-BR" sz="2400" dirty="0"/>
              <a:t>a těší je</a:t>
            </a:r>
            <a:r>
              <a:rPr lang="cs-CZ" sz="2400" dirty="0"/>
              <a:t>!</a:t>
            </a:r>
          </a:p>
        </p:txBody>
      </p:sp>
      <p:sp>
        <p:nvSpPr>
          <p:cNvPr id="3" name="Řečová bublina: oválný bublinový popisek 2">
            <a:extLst>
              <a:ext uri="{FF2B5EF4-FFF2-40B4-BE49-F238E27FC236}">
                <a16:creationId xmlns:a16="http://schemas.microsoft.com/office/drawing/2014/main" id="{AD867664-9600-769E-45E9-B530729A2439}"/>
              </a:ext>
            </a:extLst>
          </p:cNvPr>
          <p:cNvSpPr/>
          <p:nvPr/>
        </p:nvSpPr>
        <p:spPr>
          <a:xfrm>
            <a:off x="5579706" y="410547"/>
            <a:ext cx="3293706" cy="2472612"/>
          </a:xfrm>
          <a:prstGeom prst="wedgeEllipse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Přeju si, abychom se vzájemně respektovaly </a:t>
            </a:r>
            <a:br>
              <a:rPr lang="cs-CZ" sz="2400" dirty="0"/>
            </a:br>
            <a:r>
              <a:rPr lang="pt-BR" sz="2400" dirty="0"/>
              <a:t>a v</a:t>
            </a:r>
            <a:r>
              <a:rPr lang="cs-CZ" sz="2400" dirty="0"/>
              <a:t>z</a:t>
            </a:r>
            <a:r>
              <a:rPr lang="pt-BR" sz="2400" dirty="0"/>
              <a:t>ájemně se obohacovaly.</a:t>
            </a:r>
            <a:endParaRPr lang="cs-CZ" sz="2400" dirty="0"/>
          </a:p>
        </p:txBody>
      </p:sp>
      <p:sp>
        <p:nvSpPr>
          <p:cNvPr id="4" name="Řečová bublina: oválný bublinový popisek 3">
            <a:extLst>
              <a:ext uri="{FF2B5EF4-FFF2-40B4-BE49-F238E27FC236}">
                <a16:creationId xmlns:a16="http://schemas.microsoft.com/office/drawing/2014/main" id="{B816B351-03B8-05ED-2E52-D78536ED5B87}"/>
              </a:ext>
            </a:extLst>
          </p:cNvPr>
          <p:cNvSpPr/>
          <p:nvPr/>
        </p:nvSpPr>
        <p:spPr>
          <a:xfrm>
            <a:off x="2230016" y="3722914"/>
            <a:ext cx="3704253" cy="2612572"/>
          </a:xfrm>
          <a:prstGeom prst="wedgeEllipse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/>
              <a:t>Hodně sebevědomí a trochu pokory přeji.</a:t>
            </a:r>
          </a:p>
        </p:txBody>
      </p:sp>
    </p:spTree>
    <p:extLst>
      <p:ext uri="{BB962C8B-B14F-4D97-AF65-F5344CB8AC3E}">
        <p14:creationId xmlns:p14="http://schemas.microsoft.com/office/powerpoint/2010/main" val="7137144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098D8D4-605A-9E3E-6D14-B7A7F228B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Řečová bublina: oválný bublinový popisek 2">
            <a:extLst>
              <a:ext uri="{FF2B5EF4-FFF2-40B4-BE49-F238E27FC236}">
                <a16:creationId xmlns:a16="http://schemas.microsoft.com/office/drawing/2014/main" id="{2812A74A-7B02-7BD2-6DD2-497FC0DA2C88}"/>
              </a:ext>
            </a:extLst>
          </p:cNvPr>
          <p:cNvSpPr/>
          <p:nvPr/>
        </p:nvSpPr>
        <p:spPr>
          <a:xfrm>
            <a:off x="1950098" y="2202024"/>
            <a:ext cx="5477069" cy="3862874"/>
          </a:xfrm>
          <a:prstGeom prst="wedgeEllipse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/>
              <a:t>Mezi zaměstnanci jsou rozdíly, nelze jednoznačně odpovídat, pokud máme na pracovišti více zaměstnanců. Většinou jsem se však setkala s kolegyněmi, které mají příjemné vystupování a hezký vztah ke klientům.</a:t>
            </a:r>
          </a:p>
        </p:txBody>
      </p:sp>
    </p:spTree>
    <p:extLst>
      <p:ext uri="{BB962C8B-B14F-4D97-AF65-F5344CB8AC3E}">
        <p14:creationId xmlns:p14="http://schemas.microsoft.com/office/powerpoint/2010/main" val="41361435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Řečová bublina: oválný bublinový popisek 1">
            <a:extLst>
              <a:ext uri="{FF2B5EF4-FFF2-40B4-BE49-F238E27FC236}">
                <a16:creationId xmlns:a16="http://schemas.microsoft.com/office/drawing/2014/main" id="{05C9CB36-DFC9-76DF-915D-6E81192D7A46}"/>
              </a:ext>
            </a:extLst>
          </p:cNvPr>
          <p:cNvSpPr/>
          <p:nvPr/>
        </p:nvSpPr>
        <p:spPr>
          <a:xfrm>
            <a:off x="2043404" y="447869"/>
            <a:ext cx="4954555" cy="4161453"/>
          </a:xfrm>
          <a:prstGeom prst="wedgeEllipse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/>
              <a:t>Můj pracovní čas se už spíš chýlí ke konci, ale když sleduji, jaké možnosti </a:t>
            </a:r>
            <a:br>
              <a:rPr lang="cs-CZ" sz="2400" dirty="0"/>
            </a:br>
            <a:r>
              <a:rPr lang="cs-CZ" sz="2400" dirty="0"/>
              <a:t>a odborné výzvy se objevují, klidně bych si to dala ještě jednou. O obor se nebojím a mladým kolegyním přeji, ať je práce těší.</a:t>
            </a:r>
          </a:p>
        </p:txBody>
      </p:sp>
      <p:sp>
        <p:nvSpPr>
          <p:cNvPr id="3" name="Řečová bublina: oválný bublinový popisek 2">
            <a:extLst>
              <a:ext uri="{FF2B5EF4-FFF2-40B4-BE49-F238E27FC236}">
                <a16:creationId xmlns:a16="http://schemas.microsoft.com/office/drawing/2014/main" id="{49983E5D-ADE4-03D7-6B99-B4DBB22FFCC7}"/>
              </a:ext>
            </a:extLst>
          </p:cNvPr>
          <p:cNvSpPr/>
          <p:nvPr/>
        </p:nvSpPr>
        <p:spPr>
          <a:xfrm>
            <a:off x="7931020" y="3429000"/>
            <a:ext cx="3722915" cy="2794518"/>
          </a:xfrm>
          <a:prstGeom prst="wedgeEllipse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/>
              <a:t>Přála bych si, aby byla větší osvěta KLINICKÉ logopedie.</a:t>
            </a:r>
          </a:p>
        </p:txBody>
      </p:sp>
    </p:spTree>
    <p:extLst>
      <p:ext uri="{BB962C8B-B14F-4D97-AF65-F5344CB8AC3E}">
        <p14:creationId xmlns:p14="http://schemas.microsoft.com/office/powerpoint/2010/main" val="22835508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Řečová bublina: oválný bublinový popisek 1">
            <a:extLst>
              <a:ext uri="{FF2B5EF4-FFF2-40B4-BE49-F238E27FC236}">
                <a16:creationId xmlns:a16="http://schemas.microsoft.com/office/drawing/2014/main" id="{4767F328-7724-C701-ECE0-70FFA4F5CC7A}"/>
              </a:ext>
            </a:extLst>
          </p:cNvPr>
          <p:cNvSpPr/>
          <p:nvPr/>
        </p:nvSpPr>
        <p:spPr>
          <a:xfrm>
            <a:off x="1838131" y="466531"/>
            <a:ext cx="6326155" cy="5533053"/>
          </a:xfrm>
          <a:prstGeom prst="wedgeEllipse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/>
              <a:t>Zaměstnávala jsem již 4 kolegyně </a:t>
            </a:r>
            <a:br>
              <a:rPr lang="cs-CZ" sz="2000" dirty="0"/>
            </a:br>
            <a:r>
              <a:rPr lang="cs-CZ" sz="2000" dirty="0"/>
              <a:t>a zkušenosti jsou různé. Pozitivní </a:t>
            </a:r>
            <a:br>
              <a:rPr lang="cs-CZ" sz="2000" dirty="0"/>
            </a:br>
            <a:r>
              <a:rPr lang="cs-CZ" sz="2000" dirty="0"/>
              <a:t>i negativní. Rozhodně bych u 2 z nich uvítala alespoň trochu "elementární pokory". Zcela opak ve srovnání chování za "mých mladých" a současných let. Předpokládám, že se ale nedá paušalizovat. Je to o celkovém nastavení daného jedince. Negativa beru spíše pro mě jako poučení na to být stále ve střehu. Což je ale dosti vysilující a za mě smutné</a:t>
            </a:r>
            <a:r>
              <a:rPr lang="cs-CZ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479803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Řečová bublina: oválný bublinový popisek 1">
            <a:extLst>
              <a:ext uri="{FF2B5EF4-FFF2-40B4-BE49-F238E27FC236}">
                <a16:creationId xmlns:a16="http://schemas.microsoft.com/office/drawing/2014/main" id="{18F64803-D44A-DEE2-D91F-D6F876601512}"/>
              </a:ext>
            </a:extLst>
          </p:cNvPr>
          <p:cNvSpPr/>
          <p:nvPr/>
        </p:nvSpPr>
        <p:spPr>
          <a:xfrm>
            <a:off x="1222310" y="765110"/>
            <a:ext cx="4273421" cy="3620278"/>
          </a:xfrm>
          <a:prstGeom prst="wedgeEllipse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/>
              <a:t>Domnívám se, že mají velmi mnoho povinností v </a:t>
            </a:r>
            <a:r>
              <a:rPr lang="cs-CZ" sz="2000" dirty="0" err="1"/>
              <a:t>předatestační</a:t>
            </a:r>
            <a:r>
              <a:rPr lang="cs-CZ" sz="2000" dirty="0"/>
              <a:t> přípravě a od příštího roku navíc přibude povinný kurz AKK. Některé absolventy to odrazuje od vstupu do našeho oboru ve zdravotnictví.</a:t>
            </a:r>
          </a:p>
        </p:txBody>
      </p:sp>
      <p:sp>
        <p:nvSpPr>
          <p:cNvPr id="3" name="Řečová bublina: oválný bublinový popisek 2">
            <a:extLst>
              <a:ext uri="{FF2B5EF4-FFF2-40B4-BE49-F238E27FC236}">
                <a16:creationId xmlns:a16="http://schemas.microsoft.com/office/drawing/2014/main" id="{722C1C50-4448-759D-C859-A3B0821B5728}"/>
              </a:ext>
            </a:extLst>
          </p:cNvPr>
          <p:cNvSpPr/>
          <p:nvPr/>
        </p:nvSpPr>
        <p:spPr>
          <a:xfrm>
            <a:off x="6550090" y="2006082"/>
            <a:ext cx="4599992" cy="3788228"/>
          </a:xfrm>
          <a:prstGeom prst="wedgeEllipse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/>
              <a:t>Každý začátek je těžký, je třeba vydržet </a:t>
            </a:r>
            <a:br>
              <a:rPr lang="cs-CZ" sz="2400" dirty="0"/>
            </a:br>
            <a:r>
              <a:rPr lang="cs-CZ" sz="2400" dirty="0"/>
              <a:t>a přizpůsobit se</a:t>
            </a:r>
            <a:r>
              <a:rPr lang="cs-CZ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178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raf odpovědí Formulářů. Název otázky: Začínající kolegyně/kolegové mají neúměrně vysoké platové požadavky.. Počet odpovědí: 61 odpovědí.">
            <a:extLst>
              <a:ext uri="{FF2B5EF4-FFF2-40B4-BE49-F238E27FC236}">
                <a16:creationId xmlns:a16="http://schemas.microsoft.com/office/drawing/2014/main" id="{69F4C788-C7AE-08A9-6C0D-61C95E6ACB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600"/>
            <a:ext cx="12192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0542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Řečová bublina: oválný bublinový popisek 1">
            <a:extLst>
              <a:ext uri="{FF2B5EF4-FFF2-40B4-BE49-F238E27FC236}">
                <a16:creationId xmlns:a16="http://schemas.microsoft.com/office/drawing/2014/main" id="{56A7ABC3-6E40-5B1C-5599-EF0EE14645AD}"/>
              </a:ext>
            </a:extLst>
          </p:cNvPr>
          <p:cNvSpPr/>
          <p:nvPr/>
        </p:nvSpPr>
        <p:spPr>
          <a:xfrm>
            <a:off x="1632857" y="821094"/>
            <a:ext cx="9060025" cy="5309118"/>
          </a:xfrm>
          <a:prstGeom prst="wedgeEllipse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/>
              <a:t>Je to samozřejmě člověk od člověka. Většinově jsem měla na zaměstnance štěstí (v poměru 3 :1). Poslední zkušenost jsem měla výbornou. Každopádně jsou pro praxi s novým modelem vzdělávání základního kmene celkově do praxe připraveny hůře, než generace "před kmenem". Obávám se, že vzdělání je nastaveno tak, že mladé odrazuje... a když se k tomu přidá přístup některých zaměstnavatelů, kteří lpí jen na "počtech" klientů...mladé kolegyně to nemají lehké....</a:t>
            </a:r>
          </a:p>
        </p:txBody>
      </p:sp>
    </p:spTree>
    <p:extLst>
      <p:ext uri="{BB962C8B-B14F-4D97-AF65-F5344CB8AC3E}">
        <p14:creationId xmlns:p14="http://schemas.microsoft.com/office/powerpoint/2010/main" val="34684640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Řečová bublina: oválný bublinový popisek 1">
            <a:extLst>
              <a:ext uri="{FF2B5EF4-FFF2-40B4-BE49-F238E27FC236}">
                <a16:creationId xmlns:a16="http://schemas.microsoft.com/office/drawing/2014/main" id="{CC3388D7-B4F7-5986-E045-FF44E934A24A}"/>
              </a:ext>
            </a:extLst>
          </p:cNvPr>
          <p:cNvSpPr/>
          <p:nvPr/>
        </p:nvSpPr>
        <p:spPr>
          <a:xfrm>
            <a:off x="1539551" y="419878"/>
            <a:ext cx="3461657" cy="3079102"/>
          </a:xfrm>
          <a:prstGeom prst="wedgeEllipse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Setkala jsem se i s tím,že můj zaměstnanec v mé nepřítomnosti mne před pacienty pomlouval</a:t>
            </a:r>
          </a:p>
        </p:txBody>
      </p:sp>
      <p:sp>
        <p:nvSpPr>
          <p:cNvPr id="3" name="Řečová bublina: oválný bublinový popisek 2">
            <a:extLst>
              <a:ext uri="{FF2B5EF4-FFF2-40B4-BE49-F238E27FC236}">
                <a16:creationId xmlns:a16="http://schemas.microsoft.com/office/drawing/2014/main" id="{4E47AE34-FF9B-2922-C099-3CF7F14EE797}"/>
              </a:ext>
            </a:extLst>
          </p:cNvPr>
          <p:cNvSpPr/>
          <p:nvPr/>
        </p:nvSpPr>
        <p:spPr>
          <a:xfrm>
            <a:off x="5747657" y="419878"/>
            <a:ext cx="4904792" cy="3163077"/>
          </a:xfrm>
          <a:prstGeom prst="wedgeEllipse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Mějte svou práci rádi a nebojte se ptát a pochybovat.</a:t>
            </a:r>
          </a:p>
        </p:txBody>
      </p:sp>
      <p:sp>
        <p:nvSpPr>
          <p:cNvPr id="4" name="Řečová bublina: oválný bublinový popisek 3">
            <a:extLst>
              <a:ext uri="{FF2B5EF4-FFF2-40B4-BE49-F238E27FC236}">
                <a16:creationId xmlns:a16="http://schemas.microsoft.com/office/drawing/2014/main" id="{71BA3898-4DF0-873A-2862-6A0AD98F5CF2}"/>
              </a:ext>
            </a:extLst>
          </p:cNvPr>
          <p:cNvSpPr/>
          <p:nvPr/>
        </p:nvSpPr>
        <p:spPr>
          <a:xfrm>
            <a:off x="3349690" y="4058816"/>
            <a:ext cx="3769567" cy="2528596"/>
          </a:xfrm>
          <a:prstGeom prst="wedgeEllipse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Buďte trpěliví, čas a zkušenosti dělají mistra.</a:t>
            </a:r>
          </a:p>
        </p:txBody>
      </p:sp>
    </p:spTree>
    <p:extLst>
      <p:ext uri="{BB962C8B-B14F-4D97-AF65-F5344CB8AC3E}">
        <p14:creationId xmlns:p14="http://schemas.microsoft.com/office/powerpoint/2010/main" val="2489011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raf odpovědí Formulářů. Název otázky: Začínající kolegyně/kolegové dostatečně nerespektují společenská pravidla.. Počet odpovědí: 61 odpovědí.">
            <a:extLst>
              <a:ext uri="{FF2B5EF4-FFF2-40B4-BE49-F238E27FC236}">
                <a16:creationId xmlns:a16="http://schemas.microsoft.com/office/drawing/2014/main" id="{67BB1980-E6E7-04E0-2444-D5CC21CCB9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600"/>
            <a:ext cx="12192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9297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raf odpovědí Formulářů. Název otázky: Sebevědomí a nároky začínajících kolegyň/kolegů jsou vysoké, ale neodpovídají jejich teoretickým a praktickým dovednostem.. Počet odpovědí: 61 odpovědí.">
            <a:extLst>
              <a:ext uri="{FF2B5EF4-FFF2-40B4-BE49-F238E27FC236}">
                <a16:creationId xmlns:a16="http://schemas.microsoft.com/office/drawing/2014/main" id="{9684F11F-389B-4222-F601-32DD1A4E8F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3575"/>
            <a:ext cx="12192000" cy="552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908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raf odpovědí Formulářů. Název otázky: Moji zaměstnanci jsou iniciativní, obohacují mou praxi novými nápady a trendy. . Počet odpovědí: 61 odpovědí.">
            <a:extLst>
              <a:ext uri="{FF2B5EF4-FFF2-40B4-BE49-F238E27FC236}">
                <a16:creationId xmlns:a16="http://schemas.microsoft.com/office/drawing/2014/main" id="{45E526FC-E5E8-087F-D5BB-B212E9AF26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600"/>
            <a:ext cx="12192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7123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raf odpovědí Formulářů. Název otázky: Moji zaměstnanci obohacují mou praxi novými pomůckami, testovými materiály, publikacemi.... Počet odpovědí: 61 odpovědí.">
            <a:extLst>
              <a:ext uri="{FF2B5EF4-FFF2-40B4-BE49-F238E27FC236}">
                <a16:creationId xmlns:a16="http://schemas.microsoft.com/office/drawing/2014/main" id="{7B8B126F-56A0-1422-9C9E-9223C3BC76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600"/>
            <a:ext cx="12192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141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raf odpovědí Formulářů. Název otázky: Moji zaměstnanci jsou ochotni zastoupit svou kolegyni/svého kolegu v případě nemoci, úrazu atd... Počet odpovědí: 61 odpovědí.">
            <a:extLst>
              <a:ext uri="{FF2B5EF4-FFF2-40B4-BE49-F238E27FC236}">
                <a16:creationId xmlns:a16="http://schemas.microsoft.com/office/drawing/2014/main" id="{CB76E1F9-E289-2C2C-8AC9-D3F65FEBE1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600"/>
            <a:ext cx="12192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7174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raf odpovědí Formulářů. Název otázky: Moji zaměstnanci jsou iniciativní např. zvelebují pracoviště, vymýšlejí inovace.... Počet odpovědí: 61 odpovědí.">
            <a:extLst>
              <a:ext uri="{FF2B5EF4-FFF2-40B4-BE49-F238E27FC236}">
                <a16:creationId xmlns:a16="http://schemas.microsoft.com/office/drawing/2014/main" id="{805480FA-1381-8126-0362-0B4FD9AD03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600"/>
            <a:ext cx="12192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7863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raf odpovědí Formulářů. Název otázky: Moji zaměstnanci zneužívají důvěru a vykazují výkony, které ve skutečnosti neprovedli. . Počet odpovědí: 61 odpovědí.">
            <a:extLst>
              <a:ext uri="{FF2B5EF4-FFF2-40B4-BE49-F238E27FC236}">
                <a16:creationId xmlns:a16="http://schemas.microsoft.com/office/drawing/2014/main" id="{6DC08EDF-B1F1-A78D-4E07-2C543EA4E7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600"/>
            <a:ext cx="12192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2549011"/>
      </p:ext>
    </p:extLst>
  </p:cSld>
  <p:clrMapOvr>
    <a:masterClrMapping/>
  </p:clrMapOvr>
</p:sld>
</file>

<file path=ppt/theme/theme1.xml><?xml version="1.0" encoding="utf-8"?>
<a:theme xmlns:a="http://schemas.openxmlformats.org/drawingml/2006/main" name="Odznáček">
  <a:themeElements>
    <a:clrScheme name="Odznáček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Odznáček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dznáček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Odznáček</Template>
  <TotalTime>25</TotalTime>
  <Words>441</Words>
  <Application>Microsoft Office PowerPoint</Application>
  <PresentationFormat>Širokoúhlá obrazovka</PresentationFormat>
  <Paragraphs>20</Paragraphs>
  <Slides>21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5" baseType="lpstr">
      <vt:lpstr>Arial</vt:lpstr>
      <vt:lpstr>Gill Sans MT</vt:lpstr>
      <vt:lpstr>Impact</vt:lpstr>
      <vt:lpstr>Odznáček</vt:lpstr>
      <vt:lpstr>Sumarizace ODPOVĚDÍ zaměstnavatelů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PC</cp:lastModifiedBy>
  <cp:revision>2</cp:revision>
  <dcterms:created xsi:type="dcterms:W3CDTF">2025-10-18T15:45:31Z</dcterms:created>
  <dcterms:modified xsi:type="dcterms:W3CDTF">2025-10-23T12:03:53Z</dcterms:modified>
</cp:coreProperties>
</file>